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5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12.xml" ContentType="application/vnd.openxmlformats-officedocument.presentationml.tags+xml"/>
  <Override PartName="/ppt/tags/tag9.xml" ContentType="application/vnd.openxmlformats-officedocument.presentationml.tags+xml"/>
  <Override PartName="/ppt/tags/tag13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14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revisionInfo.xml" ContentType="application/vnd.ms-powerpoint.revisioninfo+xml"/>
  <Override PartName="/ppt/changesInfos/changesInfo1.xml" ContentType="application/vnd.ms-powerpoint.changes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notesMasterIdLst>
    <p:notesMasterId r:id="rId19"/>
  </p:notesMasterIdLst>
  <p:sldIdLst>
    <p:sldId id="256" r:id="rId2"/>
    <p:sldId id="262" r:id="rId3"/>
    <p:sldId id="261" r:id="rId4"/>
    <p:sldId id="272" r:id="rId5"/>
    <p:sldId id="277" r:id="rId6"/>
    <p:sldId id="260" r:id="rId7"/>
    <p:sldId id="280" r:id="rId8"/>
    <p:sldId id="292" r:id="rId9"/>
    <p:sldId id="276" r:id="rId10"/>
    <p:sldId id="291" r:id="rId11"/>
    <p:sldId id="281" r:id="rId12"/>
    <p:sldId id="286" r:id="rId13"/>
    <p:sldId id="289" r:id="rId14"/>
    <p:sldId id="287" r:id="rId15"/>
    <p:sldId id="290" r:id="rId16"/>
    <p:sldId id="293" r:id="rId17"/>
    <p:sldId id="288" r:id="rId18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635" userDrawn="1">
          <p15:clr>
            <a:srgbClr val="A4A3A4"/>
          </p15:clr>
        </p15:guide>
        <p15:guide id="3" pos="31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15066F-F7E5-9840-A470-7E3B3E1865C8}" v="82" dt="2020-11-13T16:34:36.6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/>
    <p:restoredTop sz="94462"/>
  </p:normalViewPr>
  <p:slideViewPr>
    <p:cSldViewPr snapToGrid="0" snapToObjects="1">
      <p:cViewPr varScale="1">
        <p:scale>
          <a:sx n="103" d="100"/>
          <a:sy n="103" d="100"/>
        </p:scale>
        <p:origin x="680" y="168"/>
      </p:cViewPr>
      <p:guideLst>
        <p:guide orient="horz" pos="2183"/>
        <p:guide pos="635"/>
        <p:guide pos="31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Qvarlander" userId="1fc810f9-592c-4f75-ace8-43afea39ac03" providerId="ADAL" clId="{8215066F-F7E5-9840-A470-7E3B3E1865C8}"/>
    <pc:docChg chg="undo redo custSel delSld modSld">
      <pc:chgData name="Sara Qvarlander" userId="1fc810f9-592c-4f75-ace8-43afea39ac03" providerId="ADAL" clId="{8215066F-F7E5-9840-A470-7E3B3E1865C8}" dt="2020-11-13T16:37:52.986" v="488" actId="20577"/>
      <pc:docMkLst>
        <pc:docMk/>
      </pc:docMkLst>
      <pc:sldChg chg="addSp delSp modSp mod delAnim modAnim">
        <pc:chgData name="Sara Qvarlander" userId="1fc810f9-592c-4f75-ace8-43afea39ac03" providerId="ADAL" clId="{8215066F-F7E5-9840-A470-7E3B3E1865C8}" dt="2020-11-13T16:34:36.639" v="479"/>
        <pc:sldMkLst>
          <pc:docMk/>
          <pc:sldMk cId="683359696" sldId="260"/>
        </pc:sldMkLst>
        <pc:spChg chg="del mod">
          <ac:chgData name="Sara Qvarlander" userId="1fc810f9-592c-4f75-ace8-43afea39ac03" providerId="ADAL" clId="{8215066F-F7E5-9840-A470-7E3B3E1865C8}" dt="2020-11-13T16:23:59.750" v="308" actId="478"/>
          <ac:spMkLst>
            <pc:docMk/>
            <pc:sldMk cId="683359696" sldId="260"/>
            <ac:spMk id="5" creationId="{00000000-0000-0000-0000-000000000000}"/>
          </ac:spMkLst>
        </pc:spChg>
        <pc:spChg chg="add mod">
          <ac:chgData name="Sara Qvarlander" userId="1fc810f9-592c-4f75-ace8-43afea39ac03" providerId="ADAL" clId="{8215066F-F7E5-9840-A470-7E3B3E1865C8}" dt="2020-11-13T16:24:00.759" v="309"/>
          <ac:spMkLst>
            <pc:docMk/>
            <pc:sldMk cId="683359696" sldId="260"/>
            <ac:spMk id="11" creationId="{E43FABD2-44E9-3A4B-A20D-91C8587E299E}"/>
          </ac:spMkLst>
        </pc:spChg>
        <pc:spChg chg="del mod">
          <ac:chgData name="Sara Qvarlander" userId="1fc810f9-592c-4f75-ace8-43afea39ac03" providerId="ADAL" clId="{8215066F-F7E5-9840-A470-7E3B3E1865C8}" dt="2020-11-13T16:23:56.713" v="307" actId="478"/>
          <ac:spMkLst>
            <pc:docMk/>
            <pc:sldMk cId="683359696" sldId="260"/>
            <ac:spMk id="12" creationId="{00000000-0000-0000-0000-000000000000}"/>
          </ac:spMkLst>
        </pc:spChg>
        <pc:spChg chg="add del mod">
          <ac:chgData name="Sara Qvarlander" userId="1fc810f9-592c-4f75-ace8-43afea39ac03" providerId="ADAL" clId="{8215066F-F7E5-9840-A470-7E3B3E1865C8}" dt="2020-11-13T16:25:37.168" v="357" actId="478"/>
          <ac:spMkLst>
            <pc:docMk/>
            <pc:sldMk cId="683359696" sldId="260"/>
            <ac:spMk id="14" creationId="{84CF73CD-CD55-2A4C-8EC2-6777F2ED0D19}"/>
          </ac:spMkLst>
        </pc:spChg>
        <pc:spChg chg="add mod">
          <ac:chgData name="Sara Qvarlander" userId="1fc810f9-592c-4f75-ace8-43afea39ac03" providerId="ADAL" clId="{8215066F-F7E5-9840-A470-7E3B3E1865C8}" dt="2020-11-13T16:27:39.879" v="384" actId="20577"/>
          <ac:spMkLst>
            <pc:docMk/>
            <pc:sldMk cId="683359696" sldId="260"/>
            <ac:spMk id="15" creationId="{E8476DA8-6135-3C45-A131-0018A000768B}"/>
          </ac:spMkLst>
        </pc:spChg>
        <pc:spChg chg="add del mod">
          <ac:chgData name="Sara Qvarlander" userId="1fc810f9-592c-4f75-ace8-43afea39ac03" providerId="ADAL" clId="{8215066F-F7E5-9840-A470-7E3B3E1865C8}" dt="2020-11-13T16:28:12.091" v="406" actId="20577"/>
          <ac:spMkLst>
            <pc:docMk/>
            <pc:sldMk cId="683359696" sldId="260"/>
            <ac:spMk id="16" creationId="{17669A60-3CB0-1847-B470-7211BC5BAA95}"/>
          </ac:spMkLst>
        </pc:spChg>
        <pc:picChg chg="add del mod">
          <ac:chgData name="Sara Qvarlander" userId="1fc810f9-592c-4f75-ace8-43afea39ac03" providerId="ADAL" clId="{8215066F-F7E5-9840-A470-7E3B3E1865C8}" dt="2020-11-13T16:23:51.685" v="306" actId="478"/>
          <ac:picMkLst>
            <pc:docMk/>
            <pc:sldMk cId="683359696" sldId="260"/>
            <ac:picMk id="4" creationId="{00000000-0000-0000-0000-000000000000}"/>
          </ac:picMkLst>
        </pc:picChg>
        <pc:picChg chg="mod modCrop">
          <ac:chgData name="Sara Qvarlander" userId="1fc810f9-592c-4f75-ace8-43afea39ac03" providerId="ADAL" clId="{8215066F-F7E5-9840-A470-7E3B3E1865C8}" dt="2020-11-13T16:20:50.693" v="251" actId="732"/>
          <ac:picMkLst>
            <pc:docMk/>
            <pc:sldMk cId="683359696" sldId="260"/>
            <ac:picMk id="6" creationId="{F36779E2-B6AC-574A-A1B0-9FCE069EC4F5}"/>
          </ac:picMkLst>
        </pc:picChg>
        <pc:picChg chg="add del mod">
          <ac:chgData name="Sara Qvarlander" userId="1fc810f9-592c-4f75-ace8-43afea39ac03" providerId="ADAL" clId="{8215066F-F7E5-9840-A470-7E3B3E1865C8}" dt="2020-11-13T16:33:25.580" v="462" actId="478"/>
          <ac:picMkLst>
            <pc:docMk/>
            <pc:sldMk cId="683359696" sldId="260"/>
            <ac:picMk id="9" creationId="{F5103E45-E905-2E49-806A-0892596DAF25}"/>
          </ac:picMkLst>
        </pc:picChg>
        <pc:picChg chg="add mod">
          <ac:chgData name="Sara Qvarlander" userId="1fc810f9-592c-4f75-ace8-43afea39ac03" providerId="ADAL" clId="{8215066F-F7E5-9840-A470-7E3B3E1865C8}" dt="2020-11-13T16:33:32.695" v="464" actId="167"/>
          <ac:picMkLst>
            <pc:docMk/>
            <pc:sldMk cId="683359696" sldId="260"/>
            <ac:picMk id="17" creationId="{DBF07029-693B-0F42-A07D-C9E62F599596}"/>
          </ac:picMkLst>
        </pc:picChg>
      </pc:sldChg>
      <pc:sldChg chg="modSp mod">
        <pc:chgData name="Sara Qvarlander" userId="1fc810f9-592c-4f75-ace8-43afea39ac03" providerId="ADAL" clId="{8215066F-F7E5-9840-A470-7E3B3E1865C8}" dt="2020-11-13T15:51:49.622" v="22" actId="1035"/>
        <pc:sldMkLst>
          <pc:docMk/>
          <pc:sldMk cId="564743982" sldId="261"/>
        </pc:sldMkLst>
        <pc:spChg chg="mod">
          <ac:chgData name="Sara Qvarlander" userId="1fc810f9-592c-4f75-ace8-43afea39ac03" providerId="ADAL" clId="{8215066F-F7E5-9840-A470-7E3B3E1865C8}" dt="2020-11-13T15:51:49.622" v="22" actId="1035"/>
          <ac:spMkLst>
            <pc:docMk/>
            <pc:sldMk cId="564743982" sldId="261"/>
            <ac:spMk id="3" creationId="{00000000-0000-0000-0000-000000000000}"/>
          </ac:spMkLst>
        </pc:spChg>
        <pc:spChg chg="mod">
          <ac:chgData name="Sara Qvarlander" userId="1fc810f9-592c-4f75-ace8-43afea39ac03" providerId="ADAL" clId="{8215066F-F7E5-9840-A470-7E3B3E1865C8}" dt="2020-11-13T15:51:49.622" v="22" actId="1035"/>
          <ac:spMkLst>
            <pc:docMk/>
            <pc:sldMk cId="564743982" sldId="261"/>
            <ac:spMk id="5" creationId="{00000000-0000-0000-0000-000000000000}"/>
          </ac:spMkLst>
        </pc:spChg>
      </pc:sldChg>
      <pc:sldChg chg="del">
        <pc:chgData name="Sara Qvarlander" userId="1fc810f9-592c-4f75-ace8-43afea39ac03" providerId="ADAL" clId="{8215066F-F7E5-9840-A470-7E3B3E1865C8}" dt="2020-11-13T15:51:56.830" v="23" actId="2696"/>
        <pc:sldMkLst>
          <pc:docMk/>
          <pc:sldMk cId="1711362328" sldId="269"/>
        </pc:sldMkLst>
      </pc:sldChg>
      <pc:sldChg chg="addSp delSp modSp mod modAnim">
        <pc:chgData name="Sara Qvarlander" userId="1fc810f9-592c-4f75-ace8-43afea39ac03" providerId="ADAL" clId="{8215066F-F7E5-9840-A470-7E3B3E1865C8}" dt="2020-11-13T16:30:12.152" v="421" actId="29295"/>
        <pc:sldMkLst>
          <pc:docMk/>
          <pc:sldMk cId="690185968" sldId="272"/>
        </pc:sldMkLst>
        <pc:spChg chg="add mod">
          <ac:chgData name="Sara Qvarlander" userId="1fc810f9-592c-4f75-ace8-43afea39ac03" providerId="ADAL" clId="{8215066F-F7E5-9840-A470-7E3B3E1865C8}" dt="2020-11-13T16:26:49.758" v="370" actId="20577"/>
          <ac:spMkLst>
            <pc:docMk/>
            <pc:sldMk cId="690185968" sldId="272"/>
            <ac:spMk id="3" creationId="{0DC95E27-CD52-684A-83BA-6D7640F460AC}"/>
          </ac:spMkLst>
        </pc:spChg>
        <pc:spChg chg="del mod">
          <ac:chgData name="Sara Qvarlander" userId="1fc810f9-592c-4f75-ace8-43afea39ac03" providerId="ADAL" clId="{8215066F-F7E5-9840-A470-7E3B3E1865C8}" dt="2020-11-13T16:17:19.204" v="207" actId="478"/>
          <ac:spMkLst>
            <pc:docMk/>
            <pc:sldMk cId="690185968" sldId="272"/>
            <ac:spMk id="10" creationId="{00000000-0000-0000-0000-000000000000}"/>
          </ac:spMkLst>
        </pc:spChg>
        <pc:spChg chg="add mod">
          <ac:chgData name="Sara Qvarlander" userId="1fc810f9-592c-4f75-ace8-43afea39ac03" providerId="ADAL" clId="{8215066F-F7E5-9840-A470-7E3B3E1865C8}" dt="2020-11-13T16:17:10.483" v="206"/>
          <ac:spMkLst>
            <pc:docMk/>
            <pc:sldMk cId="690185968" sldId="272"/>
            <ac:spMk id="11" creationId="{A6AA9D24-6315-994D-8F42-5D044A9C8D6F}"/>
          </ac:spMkLst>
        </pc:spChg>
        <pc:picChg chg="mod modCrop">
          <ac:chgData name="Sara Qvarlander" userId="1fc810f9-592c-4f75-ace8-43afea39ac03" providerId="ADAL" clId="{8215066F-F7E5-9840-A470-7E3B3E1865C8}" dt="2020-11-13T16:18:14.439" v="228" actId="1037"/>
          <ac:picMkLst>
            <pc:docMk/>
            <pc:sldMk cId="690185968" sldId="272"/>
            <ac:picMk id="6" creationId="{00000000-0000-0000-0000-000000000000}"/>
          </ac:picMkLst>
        </pc:picChg>
        <pc:picChg chg="mod">
          <ac:chgData name="Sara Qvarlander" userId="1fc810f9-592c-4f75-ace8-43afea39ac03" providerId="ADAL" clId="{8215066F-F7E5-9840-A470-7E3B3E1865C8}" dt="2020-11-13T16:30:12.152" v="421" actId="29295"/>
          <ac:picMkLst>
            <pc:docMk/>
            <pc:sldMk cId="690185968" sldId="272"/>
            <ac:picMk id="8" creationId="{00000000-0000-0000-0000-000000000000}"/>
          </ac:picMkLst>
        </pc:picChg>
      </pc:sldChg>
      <pc:sldChg chg="addSp delSp modSp mod addAnim delAnim modAnim">
        <pc:chgData name="Sara Qvarlander" userId="1fc810f9-592c-4f75-ace8-43afea39ac03" providerId="ADAL" clId="{8215066F-F7E5-9840-A470-7E3B3E1865C8}" dt="2020-11-13T16:33:18.964" v="461" actId="478"/>
        <pc:sldMkLst>
          <pc:docMk/>
          <pc:sldMk cId="2250417037" sldId="277"/>
        </pc:sldMkLst>
        <pc:spChg chg="mod">
          <ac:chgData name="Sara Qvarlander" userId="1fc810f9-592c-4f75-ace8-43afea39ac03" providerId="ADAL" clId="{8215066F-F7E5-9840-A470-7E3B3E1865C8}" dt="2020-11-13T16:23:33.952" v="305" actId="1037"/>
          <ac:spMkLst>
            <pc:docMk/>
            <pc:sldMk cId="2250417037" sldId="277"/>
            <ac:spMk id="5" creationId="{00000000-0000-0000-0000-000000000000}"/>
          </ac:spMkLst>
        </pc:spChg>
        <pc:spChg chg="add del mod">
          <ac:chgData name="Sara Qvarlander" userId="1fc810f9-592c-4f75-ace8-43afea39ac03" providerId="ADAL" clId="{8215066F-F7E5-9840-A470-7E3B3E1865C8}" dt="2020-11-13T16:13:34.925" v="156"/>
          <ac:spMkLst>
            <pc:docMk/>
            <pc:sldMk cId="2250417037" sldId="277"/>
            <ac:spMk id="6" creationId="{59721554-C6F9-954E-B1D3-F6933E6AA05F}"/>
          </ac:spMkLst>
        </pc:spChg>
        <pc:spChg chg="mod">
          <ac:chgData name="Sara Qvarlander" userId="1fc810f9-592c-4f75-ace8-43afea39ac03" providerId="ADAL" clId="{8215066F-F7E5-9840-A470-7E3B3E1865C8}" dt="2020-11-13T16:16:28.144" v="199" actId="108"/>
          <ac:spMkLst>
            <pc:docMk/>
            <pc:sldMk cId="2250417037" sldId="277"/>
            <ac:spMk id="7" creationId="{FFD9D155-BA2D-5E40-A49D-2BCE8A167E5B}"/>
          </ac:spMkLst>
        </pc:spChg>
        <pc:spChg chg="add del mod">
          <ac:chgData name="Sara Qvarlander" userId="1fc810f9-592c-4f75-ace8-43afea39ac03" providerId="ADAL" clId="{8215066F-F7E5-9840-A470-7E3B3E1865C8}" dt="2020-11-13T16:13:50.066" v="159" actId="478"/>
          <ac:spMkLst>
            <pc:docMk/>
            <pc:sldMk cId="2250417037" sldId="277"/>
            <ac:spMk id="8" creationId="{BEAD0910-9A85-9242-9AC5-5FA243EC7BC1}"/>
          </ac:spMkLst>
        </pc:spChg>
        <pc:spChg chg="add mod">
          <ac:chgData name="Sara Qvarlander" userId="1fc810f9-592c-4f75-ace8-43afea39ac03" providerId="ADAL" clId="{8215066F-F7E5-9840-A470-7E3B3E1865C8}" dt="2020-11-13T16:27:45.210" v="385" actId="20577"/>
          <ac:spMkLst>
            <pc:docMk/>
            <pc:sldMk cId="2250417037" sldId="277"/>
            <ac:spMk id="9" creationId="{E18F9E3C-CCA0-0C40-9BD3-2A167518B6C7}"/>
          </ac:spMkLst>
        </pc:spChg>
        <pc:spChg chg="add del mod">
          <ac:chgData name="Sara Qvarlander" userId="1fc810f9-592c-4f75-ace8-43afea39ac03" providerId="ADAL" clId="{8215066F-F7E5-9840-A470-7E3B3E1865C8}" dt="2020-11-13T16:16:33.048" v="200" actId="478"/>
          <ac:spMkLst>
            <pc:docMk/>
            <pc:sldMk cId="2250417037" sldId="277"/>
            <ac:spMk id="10" creationId="{38F9EC42-7AAE-CA4D-9BB4-6099BD608B1A}"/>
          </ac:spMkLst>
        </pc:spChg>
        <pc:picChg chg="mod modCrop">
          <ac:chgData name="Sara Qvarlander" userId="1fc810f9-592c-4f75-ace8-43afea39ac03" providerId="ADAL" clId="{8215066F-F7E5-9840-A470-7E3B3E1865C8}" dt="2020-11-13T16:23:33.952" v="305" actId="1037"/>
          <ac:picMkLst>
            <pc:docMk/>
            <pc:sldMk cId="2250417037" sldId="277"/>
            <ac:picMk id="3" creationId="{00000000-0000-0000-0000-000000000000}"/>
          </ac:picMkLst>
        </pc:picChg>
        <pc:picChg chg="add del mod">
          <ac:chgData name="Sara Qvarlander" userId="1fc810f9-592c-4f75-ace8-43afea39ac03" providerId="ADAL" clId="{8215066F-F7E5-9840-A470-7E3B3E1865C8}" dt="2020-11-13T16:33:18.964" v="461" actId="478"/>
          <ac:picMkLst>
            <pc:docMk/>
            <pc:sldMk cId="2250417037" sldId="277"/>
            <ac:picMk id="4" creationId="{00000000-0000-0000-0000-000000000000}"/>
          </ac:picMkLst>
        </pc:picChg>
      </pc:sldChg>
      <pc:sldChg chg="modSp mod">
        <pc:chgData name="Sara Qvarlander" userId="1fc810f9-592c-4f75-ace8-43afea39ac03" providerId="ADAL" clId="{8215066F-F7E5-9840-A470-7E3B3E1865C8}" dt="2020-11-13T16:37:52.986" v="488" actId="20577"/>
        <pc:sldMkLst>
          <pc:docMk/>
          <pc:sldMk cId="2351690564" sldId="292"/>
        </pc:sldMkLst>
        <pc:spChg chg="mod">
          <ac:chgData name="Sara Qvarlander" userId="1fc810f9-592c-4f75-ace8-43afea39ac03" providerId="ADAL" clId="{8215066F-F7E5-9840-A470-7E3B3E1865C8}" dt="2020-11-13T16:37:52.986" v="488" actId="20577"/>
          <ac:spMkLst>
            <pc:docMk/>
            <pc:sldMk cId="2351690564" sldId="292"/>
            <ac:spMk id="2" creationId="{64599031-300E-A142-82A0-578A6D7A5EE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C10F4-713D-7447-9CBE-7C444D417669}" type="datetimeFigureOut">
              <a:rPr lang="sv-SE" smtClean="0"/>
              <a:t>2020-11-17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8C5C9-A96F-4842-B150-DB980C6E01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24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18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71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584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41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75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297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09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944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016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48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9186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795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20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225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8C5C9-A96F-4842-B150-DB980C6E014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62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07EB-B3DD-0343-B072-11931C13EC3D}" type="datetimeFigureOut">
              <a:rPr lang="sv-SE" smtClean="0"/>
              <a:t>2020-11-17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Dra bilden till platshållaren eller klicka på ikonen för att lägga till den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69E07EB-B3DD-0343-B072-11931C13EC3D}" type="datetimeFigureOut">
              <a:rPr lang="sv-SE" smtClean="0"/>
              <a:t>2020-11-17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519637D-9141-2746-981B-81CBA2B46155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4.tif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6.tif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gi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3" Type="http://schemas.openxmlformats.org/officeDocument/2006/relationships/audio" Target="../media/media6.m4a"/><Relationship Id="rId7" Type="http://schemas.openxmlformats.org/officeDocument/2006/relationships/image" Target="../media/image7.gif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ti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9.tif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8.ti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Tema 3: Mätning av temperatur, tryck och flöde, respiration och ämnesomsättning 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696200"/>
            <a:ext cx="6400800" cy="1473200"/>
          </a:xfrm>
        </p:spPr>
        <p:txBody>
          <a:bodyPr/>
          <a:lstStyle/>
          <a:p>
            <a:r>
              <a:rPr lang="sv-SE" dirty="0"/>
              <a:t>Föreläsare: </a:t>
            </a:r>
            <a:r>
              <a:rPr lang="en-GB" dirty="0"/>
              <a:t>Petter Holmlund &amp; Sara Qvarlander</a:t>
            </a:r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C9FFB648-6F61-0D47-A32F-902FB9158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6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12"/>
    </mc:Choice>
    <mc:Fallback xmlns="">
      <p:transition spd="slow" advTm="24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570E7D0A-893A-6E4B-BB0B-781A2023D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833" y="3429000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sv-SE" u="sng" dirty="0">
                <a:solidFill>
                  <a:schemeClr val="tx1"/>
                </a:solidFill>
              </a:rPr>
              <a:t>Kroppstemperatur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C039BFE5-B045-9544-B3DE-A9D5AA0FB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Temperaturmätningar</a:t>
            </a:r>
          </a:p>
        </p:txBody>
      </p:sp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31CB1A03-C65F-9443-BE2A-9DBCE498E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9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2"/>
    </mc:Choice>
    <mc:Fallback xmlns="">
      <p:transition spd="slow" advTm="12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872067" y="2527182"/>
            <a:ext cx="7408333" cy="38983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v-SE" dirty="0"/>
          </a:p>
          <a:p>
            <a:pPr>
              <a:buFont typeface="Arial"/>
              <a:buChar char="•"/>
            </a:pPr>
            <a:r>
              <a:rPr lang="sv-SE" dirty="0"/>
              <a:t>Kan mätas vid flera olika anatomiska områden</a:t>
            </a:r>
          </a:p>
          <a:p>
            <a:pPr lvl="1">
              <a:buFont typeface="Arial"/>
              <a:buChar char="•"/>
            </a:pPr>
            <a:r>
              <a:rPr lang="sv-SE" dirty="0"/>
              <a:t>(Mun)</a:t>
            </a:r>
          </a:p>
          <a:p>
            <a:pPr lvl="1">
              <a:buFont typeface="Arial"/>
              <a:buChar char="•"/>
            </a:pPr>
            <a:r>
              <a:rPr lang="sv-SE" dirty="0"/>
              <a:t>Rektum</a:t>
            </a:r>
          </a:p>
          <a:p>
            <a:pPr lvl="1">
              <a:buFont typeface="Arial"/>
              <a:buChar char="•"/>
            </a:pPr>
            <a:r>
              <a:rPr lang="sv-SE" dirty="0"/>
              <a:t>Öra (trumhinnan)</a:t>
            </a:r>
          </a:p>
          <a:p>
            <a:pPr lvl="1">
              <a:buFont typeface="Arial"/>
              <a:buChar char="•"/>
            </a:pPr>
            <a:r>
              <a:rPr lang="sv-SE" dirty="0"/>
              <a:t>Lungartär eller matstrupen</a:t>
            </a:r>
          </a:p>
          <a:p>
            <a:pPr marL="0" indent="0">
              <a:buNone/>
            </a:pPr>
            <a:endParaRPr lang="sv-SE" dirty="0"/>
          </a:p>
          <a:p>
            <a:pPr>
              <a:buFont typeface="Arial"/>
              <a:buChar char="•"/>
            </a:pPr>
            <a:r>
              <a:rPr lang="sv-SE" dirty="0"/>
              <a:t>Olika sensortekniker</a:t>
            </a:r>
          </a:p>
          <a:p>
            <a:pPr lvl="1">
              <a:buFont typeface="Arial"/>
              <a:buChar char="•"/>
            </a:pPr>
            <a:r>
              <a:rPr lang="sv-SE" dirty="0"/>
              <a:t>Glas-termometer</a:t>
            </a:r>
          </a:p>
          <a:p>
            <a:pPr lvl="1">
              <a:buFont typeface="Arial"/>
              <a:buChar char="•"/>
            </a:pPr>
            <a:r>
              <a:rPr lang="sv-SE" dirty="0"/>
              <a:t>Digitala, baserade på termoelement eller </a:t>
            </a:r>
            <a:r>
              <a:rPr lang="sv-SE" dirty="0" err="1"/>
              <a:t>termistorer</a:t>
            </a:r>
            <a:endParaRPr lang="sv-SE" dirty="0"/>
          </a:p>
          <a:p>
            <a:pPr lvl="1">
              <a:buFont typeface="Arial"/>
              <a:buChar char="•"/>
            </a:pPr>
            <a:r>
              <a:rPr lang="sv-SE" dirty="0"/>
              <a:t>IR-sensorteknik</a:t>
            </a:r>
          </a:p>
          <a:p>
            <a:pPr>
              <a:buFont typeface="Arial"/>
              <a:buChar char="•"/>
            </a:pPr>
            <a:endParaRPr lang="sv-SE" dirty="0"/>
          </a:p>
          <a:p>
            <a:pPr>
              <a:buFont typeface="Arial"/>
              <a:buChar char="•"/>
            </a:pPr>
            <a:endParaRPr lang="sv-SE" dirty="0"/>
          </a:p>
          <a:p>
            <a:pPr lvl="1">
              <a:buFont typeface="Arial"/>
              <a:buChar char="•"/>
            </a:pPr>
            <a:endParaRPr lang="sv-SE" dirty="0"/>
          </a:p>
          <a:p>
            <a:pPr lvl="1">
              <a:buFont typeface="Arial"/>
              <a:buChar char="•"/>
            </a:pPr>
            <a:endParaRPr lang="sv-SE" dirty="0"/>
          </a:p>
          <a:p>
            <a:pPr lvl="1">
              <a:buFont typeface="Arial"/>
              <a:buChar char="•"/>
            </a:pP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481914" y="338328"/>
            <a:ext cx="8229600" cy="1252728"/>
          </a:xfrm>
        </p:spPr>
        <p:txBody>
          <a:bodyPr>
            <a:normAutofit/>
          </a:bodyPr>
          <a:lstStyle/>
          <a:p>
            <a:r>
              <a:rPr lang="sv-SE" dirty="0"/>
              <a:t>Kroppstemperatur</a:t>
            </a:r>
          </a:p>
        </p:txBody>
      </p:sp>
      <p:pic>
        <p:nvPicPr>
          <p:cNvPr id="39" name="Ljud 38">
            <a:hlinkClick r:id="" action="ppaction://media"/>
            <a:extLst>
              <a:ext uri="{FF2B5EF4-FFF2-40B4-BE49-F238E27FC236}">
                <a16:creationId xmlns:a16="http://schemas.microsoft.com/office/drawing/2014/main" id="{BF9C66D2-6763-6F4F-8E1C-E47223BB81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6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634"/>
    </mc:Choice>
    <mc:Fallback xmlns="">
      <p:transition spd="slow" advTm="164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5363E530-A7DF-AE49-9874-38589C924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712535"/>
            <a:ext cx="7975371" cy="345069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Arial"/>
              <a:buChar char="•"/>
            </a:pPr>
            <a:r>
              <a:rPr lang="sv-SE" sz="2300" dirty="0"/>
              <a:t>Gold standard </a:t>
            </a:r>
          </a:p>
          <a:p>
            <a:pPr lvl="1">
              <a:spcBef>
                <a:spcPts val="0"/>
              </a:spcBef>
              <a:buFont typeface="Arial"/>
              <a:buChar char="•"/>
            </a:pPr>
            <a:r>
              <a:rPr lang="sv-SE" sz="2100" dirty="0"/>
              <a:t>Rektum har länge använts i Sverige</a:t>
            </a:r>
          </a:p>
          <a:p>
            <a:pPr lvl="1">
              <a:spcBef>
                <a:spcPts val="0"/>
              </a:spcBef>
              <a:buFont typeface="Arial"/>
              <a:buChar char="•"/>
            </a:pPr>
            <a:r>
              <a:rPr lang="sv-SE" sz="2100" dirty="0"/>
              <a:t>Nära Hypotalamus?</a:t>
            </a:r>
          </a:p>
          <a:p>
            <a:pPr marL="0" indent="0">
              <a:spcBef>
                <a:spcPts val="0"/>
              </a:spcBef>
              <a:buNone/>
            </a:pPr>
            <a:endParaRPr lang="sv-SE" sz="2300" dirty="0"/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sv-SE" sz="2300" dirty="0"/>
              <a:t>Tid? </a:t>
            </a:r>
          </a:p>
          <a:p>
            <a:pPr lvl="1">
              <a:spcBef>
                <a:spcPts val="0"/>
              </a:spcBef>
              <a:buFont typeface="Arial"/>
              <a:buChar char="•"/>
            </a:pPr>
            <a:r>
              <a:rPr lang="sv-SE" sz="2100" dirty="0"/>
              <a:t>Hur bråttom är det att få ett mätvärde?</a:t>
            </a:r>
          </a:p>
          <a:p>
            <a:pPr marL="0" indent="0">
              <a:spcBef>
                <a:spcPts val="0"/>
              </a:spcBef>
              <a:buNone/>
            </a:pPr>
            <a:endParaRPr lang="sv-SE" sz="2300" dirty="0"/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sv-SE" sz="2300" dirty="0"/>
              <a:t>Trend eller absolutvärde viktigt? </a:t>
            </a:r>
          </a:p>
          <a:p>
            <a:pPr lvl="1">
              <a:spcBef>
                <a:spcPts val="0"/>
              </a:spcBef>
              <a:buFont typeface="Arial"/>
              <a:buChar char="•"/>
            </a:pPr>
            <a:r>
              <a:rPr lang="sv-SE" sz="2100" dirty="0"/>
              <a:t>För trender/förändringar måste precisionen vara tillräckligt hög</a:t>
            </a:r>
          </a:p>
          <a:p>
            <a:pPr lvl="1">
              <a:spcBef>
                <a:spcPts val="0"/>
              </a:spcBef>
              <a:buFont typeface="Arial"/>
              <a:buChar char="•"/>
            </a:pPr>
            <a:r>
              <a:rPr lang="sv-SE" sz="2100" dirty="0"/>
              <a:t>För absolutvärden bör vi ej heller ha något systematiskt fel</a:t>
            </a:r>
          </a:p>
          <a:p>
            <a:pPr marL="0" indent="0">
              <a:spcBef>
                <a:spcPts val="0"/>
              </a:spcBef>
              <a:buNone/>
            </a:pPr>
            <a:endParaRPr lang="sv-SE" sz="2300" dirty="0"/>
          </a:p>
        </p:txBody>
      </p:sp>
      <p:sp>
        <p:nvSpPr>
          <p:cNvPr id="7" name="Rubrik 2">
            <a:extLst>
              <a:ext uri="{FF2B5EF4-FFF2-40B4-BE49-F238E27FC236}">
                <a16:creationId xmlns:a16="http://schemas.microsoft.com/office/drawing/2014/main" id="{307A1C37-579F-AB47-A9EF-903871FBD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4" y="338328"/>
            <a:ext cx="8229600" cy="1252728"/>
          </a:xfrm>
        </p:spPr>
        <p:txBody>
          <a:bodyPr>
            <a:normAutofit/>
          </a:bodyPr>
          <a:lstStyle/>
          <a:p>
            <a:r>
              <a:rPr lang="sv-SE" dirty="0"/>
              <a:t>Vad är viktigast?</a:t>
            </a:r>
          </a:p>
        </p:txBody>
      </p:sp>
      <p:pic>
        <p:nvPicPr>
          <p:cNvPr id="19" name="Ljud 18">
            <a:hlinkClick r:id="" action="ppaction://media"/>
            <a:extLst>
              <a:ext uri="{FF2B5EF4-FFF2-40B4-BE49-F238E27FC236}">
                <a16:creationId xmlns:a16="http://schemas.microsoft.com/office/drawing/2014/main" id="{A6224FF7-E039-8144-ABFB-25182C3A67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5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58"/>
    </mc:Choice>
    <mc:Fallback xmlns="">
      <p:transition spd="slow" advTm="94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5363E530-A7DF-AE49-9874-38589C924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675465"/>
            <a:ext cx="7814733" cy="371297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Arial"/>
              <a:buChar char="•"/>
            </a:pPr>
            <a:r>
              <a:rPr lang="sv-SE" sz="2300" dirty="0"/>
              <a:t>Hanterbarhet</a:t>
            </a:r>
          </a:p>
          <a:p>
            <a:pPr lvl="1">
              <a:spcBef>
                <a:spcPts val="0"/>
              </a:spcBef>
              <a:buFont typeface="Arial"/>
              <a:buChar char="•"/>
            </a:pPr>
            <a:r>
              <a:rPr lang="sv-SE" sz="2100" dirty="0"/>
              <a:t>Mätningen får inte vara för krånglig att utföra</a:t>
            </a:r>
          </a:p>
          <a:p>
            <a:pPr marL="0" indent="0">
              <a:spcBef>
                <a:spcPts val="0"/>
              </a:spcBef>
              <a:buNone/>
            </a:pPr>
            <a:endParaRPr lang="sv-SE" sz="2300" dirty="0"/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sv-SE" sz="2300" dirty="0"/>
              <a:t>Risk vs. Noggrannhet och nytta</a:t>
            </a:r>
          </a:p>
          <a:p>
            <a:pPr lvl="1">
              <a:spcBef>
                <a:spcPts val="0"/>
              </a:spcBef>
              <a:buFont typeface="Arial"/>
              <a:buChar char="•"/>
            </a:pPr>
            <a:r>
              <a:rPr lang="sv-SE" sz="2100" dirty="0" err="1"/>
              <a:t>Invasiva</a:t>
            </a:r>
            <a:r>
              <a:rPr lang="sv-SE" sz="2100" dirty="0"/>
              <a:t> vs. Beröringsfria mätningar</a:t>
            </a:r>
          </a:p>
          <a:p>
            <a:pPr lvl="1">
              <a:spcBef>
                <a:spcPts val="0"/>
              </a:spcBef>
              <a:buFont typeface="Arial"/>
              <a:buChar char="•"/>
            </a:pPr>
            <a:r>
              <a:rPr lang="sv-SE" sz="2100" dirty="0"/>
              <a:t>Hur stort får felet vara?</a:t>
            </a:r>
          </a:p>
          <a:p>
            <a:pPr lvl="1">
              <a:spcBef>
                <a:spcPts val="0"/>
              </a:spcBef>
              <a:buFont typeface="Arial"/>
              <a:buChar char="•"/>
            </a:pPr>
            <a:r>
              <a:rPr lang="sv-SE" sz="2100" dirty="0"/>
              <a:t>Risk-benefit </a:t>
            </a:r>
            <a:r>
              <a:rPr lang="sv-SE" sz="2100" dirty="0" err="1"/>
              <a:t>ratio</a:t>
            </a:r>
            <a:r>
              <a:rPr lang="sv-SE" sz="2100" dirty="0"/>
              <a:t> (nytta-risk-förhållandet)</a:t>
            </a:r>
          </a:p>
          <a:p>
            <a:pPr marL="0" indent="0">
              <a:spcBef>
                <a:spcPts val="0"/>
              </a:spcBef>
              <a:buNone/>
            </a:pPr>
            <a:endParaRPr lang="sv-SE" sz="2300" dirty="0"/>
          </a:p>
          <a:p>
            <a:pPr>
              <a:spcBef>
                <a:spcPts val="0"/>
              </a:spcBef>
              <a:buFont typeface="Arial"/>
              <a:buChar char="•"/>
            </a:pPr>
            <a:r>
              <a:rPr lang="sv-SE" sz="2300" dirty="0"/>
              <a:t>Eftersom olika mätställen ger olika värden så kan man också helt enkelt använda olika gränser, för t.ex. feber, för de olika metoderna</a:t>
            </a:r>
          </a:p>
        </p:txBody>
      </p:sp>
      <p:sp>
        <p:nvSpPr>
          <p:cNvPr id="6" name="Rubrik 2">
            <a:extLst>
              <a:ext uri="{FF2B5EF4-FFF2-40B4-BE49-F238E27FC236}">
                <a16:creationId xmlns:a16="http://schemas.microsoft.com/office/drawing/2014/main" id="{3F76C2F4-325C-1046-B3F3-091696419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14" y="338328"/>
            <a:ext cx="8229600" cy="1252728"/>
          </a:xfrm>
        </p:spPr>
        <p:txBody>
          <a:bodyPr>
            <a:normAutofit/>
          </a:bodyPr>
          <a:lstStyle/>
          <a:p>
            <a:r>
              <a:rPr lang="sv-SE" dirty="0"/>
              <a:t>Vad är viktigast?</a:t>
            </a:r>
          </a:p>
        </p:txBody>
      </p:sp>
      <p:pic>
        <p:nvPicPr>
          <p:cNvPr id="23" name="Ljud 22">
            <a:hlinkClick r:id="" action="ppaction://media"/>
            <a:extLst>
              <a:ext uri="{FF2B5EF4-FFF2-40B4-BE49-F238E27FC236}">
                <a16:creationId xmlns:a16="http://schemas.microsoft.com/office/drawing/2014/main" id="{6F1989ED-2FA3-EA4C-BCD3-D4C72922D9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8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35"/>
    </mc:Choice>
    <mc:Fallback xmlns="">
      <p:transition spd="slow" advTm="98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432ADEA-15DE-2E46-945F-D95D1A315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Diagnos</a:t>
            </a:r>
          </a:p>
          <a:p>
            <a:pPr lvl="1">
              <a:buFont typeface="Arial"/>
              <a:buChar char="•"/>
            </a:pPr>
            <a:r>
              <a:rPr lang="sv-SE" dirty="0"/>
              <a:t>Hyper- och hypotermi, blodförgiftning</a:t>
            </a:r>
          </a:p>
          <a:p>
            <a:pPr marL="301943" lvl="1" indent="0">
              <a:buNone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Styrning av behandlingar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/>
              <a:t>E.g. svar på antibiotikabehandling</a:t>
            </a:r>
          </a:p>
          <a:p>
            <a:pPr marL="301943" lvl="1" indent="0">
              <a:buNone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Lokala temperaturmätningar vid operation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/>
              <a:t>Temperaturen kan påverka risken för infektion, koaguleringsförmåga etc.</a:t>
            </a:r>
          </a:p>
          <a:p>
            <a:pPr marL="0" indent="0">
              <a:buNone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7081838-FBD6-F34C-8DB4-23C5A34A9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Tillämpningar</a:t>
            </a:r>
          </a:p>
        </p:txBody>
      </p:sp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87367D5F-9BFB-E346-A621-8E7C36D9AE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2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12"/>
    </mc:Choice>
    <mc:Fallback xmlns="">
      <p:transition spd="slow" advTm="70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432ADEA-15DE-2E46-945F-D95D1A315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Mappning av kroppens yt-temperatur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/>
              <a:t>Identifiera lokala infektioner eller inflammationer genom IR-mätningar</a:t>
            </a:r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Identifiera individer med feber i folkmassor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/>
              <a:t>Skyddsarbete under Pandemi/Epidemi</a:t>
            </a:r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Termoreglerad perifer vasokonstriktion</a:t>
            </a:r>
          </a:p>
          <a:p>
            <a:pPr marL="0" indent="0">
              <a:buNone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7081838-FBD6-F34C-8DB4-23C5A34A9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Tillämpningar</a:t>
            </a:r>
          </a:p>
        </p:txBody>
      </p:sp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38E55312-0982-3741-AEEC-4CFF7614ED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61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69"/>
    </mc:Choice>
    <mc:Fallback xmlns="">
      <p:transition spd="slow" advTm="73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432ADEA-15DE-2E46-945F-D95D1A315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Beräkningar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dirty="0"/>
              <a:t>Temperaturen påverkar variabler som vätskors densitet och viskositet.</a:t>
            </a:r>
          </a:p>
          <a:p>
            <a:pPr marL="0" indent="0">
              <a:buNone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7081838-FBD6-F34C-8DB4-23C5A34A9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Tillämpningar</a:t>
            </a:r>
          </a:p>
        </p:txBody>
      </p:sp>
      <p:pic>
        <p:nvPicPr>
          <p:cNvPr id="4" name="Ljud 3">
            <a:hlinkClick r:id="" action="ppaction://media"/>
            <a:extLst>
              <a:ext uri="{FF2B5EF4-FFF2-40B4-BE49-F238E27FC236}">
                <a16:creationId xmlns:a16="http://schemas.microsoft.com/office/drawing/2014/main" id="{74F4179B-FA73-5848-8764-F5BC1F071B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196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59"/>
    </mc:Choice>
    <mc:Fallback xmlns="">
      <p:transition spd="slow" advTm="33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3155FE93-74B5-5A40-8FF6-2D76B7448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833" y="3068976"/>
            <a:ext cx="7408333" cy="3450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3200" u="sng" dirty="0">
                <a:solidFill>
                  <a:schemeClr val="tx1"/>
                </a:solidFill>
              </a:rPr>
              <a:t>Slut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65B1904F-A77D-FC43-9ED7-BDC6ADE9E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4E8DC6BC-25BE-9F4A-A9EB-5C91562F7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5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2"/>
    </mc:Choice>
    <mc:Fallback xmlns="">
      <p:transition spd="slow" advTm="14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872066" y="2675468"/>
            <a:ext cx="3391697" cy="169518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Moment 1: </a:t>
            </a:r>
          </a:p>
          <a:p>
            <a:pPr>
              <a:buFont typeface="Arial"/>
              <a:buChar char="•"/>
            </a:pPr>
            <a:r>
              <a:rPr lang="sv-SE" dirty="0">
                <a:solidFill>
                  <a:schemeClr val="tx1"/>
                </a:solidFill>
              </a:rPr>
              <a:t>Mätteknik</a:t>
            </a:r>
            <a:endParaRPr lang="en-GB" dirty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GB" dirty="0">
                <a:solidFill>
                  <a:schemeClr val="tx1"/>
                </a:solidFill>
              </a:rPr>
              <a:t>Temperaturmätningar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Tema</a:t>
            </a:r>
            <a:r>
              <a:rPr lang="en-GB" dirty="0"/>
              <a:t> 3</a:t>
            </a:r>
          </a:p>
        </p:txBody>
      </p:sp>
      <p:sp>
        <p:nvSpPr>
          <p:cNvPr id="4" name="Platshållare för innehåll 1"/>
          <p:cNvSpPr txBox="1">
            <a:spLocks/>
          </p:cNvSpPr>
          <p:nvPr/>
        </p:nvSpPr>
        <p:spPr>
          <a:xfrm>
            <a:off x="872066" y="4802747"/>
            <a:ext cx="3391697" cy="196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en-GB" dirty="0">
                <a:solidFill>
                  <a:schemeClr val="tx1"/>
                </a:solidFill>
              </a:rPr>
              <a:t>Moment 2: </a:t>
            </a:r>
          </a:p>
          <a:p>
            <a:pPr>
              <a:buFont typeface="Arial"/>
              <a:buChar char="•"/>
            </a:pPr>
            <a:r>
              <a:rPr lang="sv-SE" dirty="0">
                <a:solidFill>
                  <a:schemeClr val="tx1"/>
                </a:solidFill>
              </a:rPr>
              <a:t>Tryckmätningar</a:t>
            </a:r>
          </a:p>
          <a:p>
            <a:pPr>
              <a:buFont typeface="Arial"/>
              <a:buChar char="•"/>
            </a:pPr>
            <a:r>
              <a:rPr lang="sv-SE" dirty="0">
                <a:solidFill>
                  <a:schemeClr val="tx1"/>
                </a:solidFill>
              </a:rPr>
              <a:t>Blodflödesmätningar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684511" y="2675469"/>
            <a:ext cx="3579252" cy="16044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Platshållare för innehåll 1"/>
          <p:cNvSpPr txBox="1">
            <a:spLocks/>
          </p:cNvSpPr>
          <p:nvPr/>
        </p:nvSpPr>
        <p:spPr>
          <a:xfrm>
            <a:off x="5395442" y="2674465"/>
            <a:ext cx="3391697" cy="196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en-GB" dirty="0">
                <a:solidFill>
                  <a:schemeClr val="tx1"/>
                </a:solidFill>
              </a:rPr>
              <a:t>Moment 3: </a:t>
            </a:r>
          </a:p>
          <a:p>
            <a:pPr>
              <a:buFont typeface="Arial"/>
              <a:buChar char="•"/>
            </a:pPr>
            <a:r>
              <a:rPr lang="sv-SE" dirty="0">
                <a:solidFill>
                  <a:schemeClr val="tx1"/>
                </a:solidFill>
              </a:rPr>
              <a:t>Respiration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Platshållare för innehåll 1"/>
          <p:cNvSpPr txBox="1">
            <a:spLocks/>
          </p:cNvSpPr>
          <p:nvPr/>
        </p:nvSpPr>
        <p:spPr>
          <a:xfrm>
            <a:off x="5395442" y="4802747"/>
            <a:ext cx="3391697" cy="196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en-GB" dirty="0">
                <a:solidFill>
                  <a:schemeClr val="tx1"/>
                </a:solidFill>
              </a:rPr>
              <a:t>Moment 4: </a:t>
            </a:r>
          </a:p>
          <a:p>
            <a:pPr>
              <a:buFont typeface="Arial"/>
              <a:buChar char="•"/>
            </a:pPr>
            <a:r>
              <a:rPr lang="sv-SE" dirty="0">
                <a:solidFill>
                  <a:schemeClr val="tx1"/>
                </a:solidFill>
              </a:rPr>
              <a:t>Ämnesomsättningen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9C7B78F4-019E-BC4C-B8C4-B12CB29668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080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87"/>
    </mc:Choice>
    <mc:Fallback xmlns="">
      <p:transition spd="slow" advTm="52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Mätteknik: Noggrannhet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843010" y="2600614"/>
            <a:ext cx="74579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u="sng" dirty="0"/>
              <a:t>Vid mätningar av en fysikalisk storhet så vill vi:</a:t>
            </a:r>
          </a:p>
          <a:p>
            <a:endParaRPr lang="sv-SE" sz="2400" dirty="0"/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sv-SE" sz="2400" dirty="0">
                <a:solidFill>
                  <a:srgbClr val="000000"/>
                </a:solidFill>
              </a:rPr>
              <a:t>Att mätvärdet ska vara så nära sanningen som möjligt (avvikelsen nära noll).</a:t>
            </a: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endParaRPr lang="sv-SE" sz="2400" dirty="0">
              <a:solidFill>
                <a:srgbClr val="000000"/>
              </a:solidFill>
            </a:endParaRPr>
          </a:p>
          <a:p>
            <a:pPr marL="914400" lvl="1" indent="-457200">
              <a:buClr>
                <a:schemeClr val="tx1"/>
              </a:buClr>
              <a:buFont typeface="+mj-lt"/>
              <a:buAutoNum type="arabicPeriod"/>
            </a:pPr>
            <a:r>
              <a:rPr lang="sv-SE" sz="2400" dirty="0">
                <a:solidFill>
                  <a:srgbClr val="000000"/>
                </a:solidFill>
              </a:rPr>
              <a:t>Att upprepade mätningar ger</a:t>
            </a:r>
            <a:r>
              <a:rPr lang="sv-SE" sz="2400" dirty="0"/>
              <a:t> så lika svar som möjligt (låg spridning) om det sanna värdet är detsamma. Detta brukar kallas för precision.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1567009" y="5876020"/>
            <a:ext cx="60099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sv-SE" sz="2400" dirty="0">
                <a:solidFill>
                  <a:srgbClr val="FF0000"/>
                </a:solidFill>
              </a:rPr>
              <a:t>Noggrannheten påverkas av båda faktorerna</a:t>
            </a:r>
          </a:p>
          <a:p>
            <a:endParaRPr lang="en-GB" dirty="0"/>
          </a:p>
        </p:txBody>
      </p:sp>
      <p:pic>
        <p:nvPicPr>
          <p:cNvPr id="26" name="Ljud 25">
            <a:hlinkClick r:id="" action="ppaction://media"/>
            <a:extLst>
              <a:ext uri="{FF2B5EF4-FFF2-40B4-BE49-F238E27FC236}">
                <a16:creationId xmlns:a16="http://schemas.microsoft.com/office/drawing/2014/main" id="{5941B924-1372-BA4C-9FA7-EC1B087606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74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68"/>
    </mc:Choice>
    <mc:Fallback xmlns="">
      <p:transition spd="slow" advTm="40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Mätteknik: Noggrannhet</a:t>
            </a:r>
          </a:p>
        </p:txBody>
      </p:sp>
      <p:pic>
        <p:nvPicPr>
          <p:cNvPr id="6" name="Bildobjekt 5" descr="testAnimated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t="5292" r="16948"/>
          <a:stretch/>
        </p:blipFill>
        <p:spPr>
          <a:xfrm>
            <a:off x="828714" y="2649072"/>
            <a:ext cx="3859001" cy="4208928"/>
          </a:xfrm>
          <a:prstGeom prst="rect">
            <a:avLst/>
          </a:prstGeom>
        </p:spPr>
      </p:pic>
      <p:pic>
        <p:nvPicPr>
          <p:cNvPr id="8" name="Bildobjekt 7" descr="untitled.tif"/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r="11292"/>
          <a:stretch/>
        </p:blipFill>
        <p:spPr>
          <a:xfrm>
            <a:off x="462333" y="2413618"/>
            <a:ext cx="4567048" cy="4444382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689638" y="2146260"/>
            <a:ext cx="888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Piltavla</a:t>
            </a:r>
          </a:p>
          <a:p>
            <a:endParaRPr lang="en-GB" u="sng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DC95E27-CD52-684A-83BA-6D7640F460AC}"/>
              </a:ext>
            </a:extLst>
          </p:cNvPr>
          <p:cNvSpPr txBox="1"/>
          <p:nvPr/>
        </p:nvSpPr>
        <p:spPr>
          <a:xfrm>
            <a:off x="3722226" y="5871042"/>
            <a:ext cx="1930978" cy="461665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sv-SE" sz="1200" dirty="0"/>
              <a:t>Medelvärde: -0.07</a:t>
            </a:r>
          </a:p>
          <a:p>
            <a:r>
              <a:rPr lang="sv-SE" sz="1200" dirty="0"/>
              <a:t>Standardavvikelse (SD): 0.27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6AA9D24-6315-994D-8F42-5D044A9C8D6F}"/>
              </a:ext>
            </a:extLst>
          </p:cNvPr>
          <p:cNvSpPr txBox="1"/>
          <p:nvPr/>
        </p:nvSpPr>
        <p:spPr>
          <a:xfrm>
            <a:off x="4965925" y="3188043"/>
            <a:ext cx="4068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75000"/>
                </a:schemeClr>
              </a:buClr>
              <a:buFont typeface="Arial"/>
              <a:buChar char="•"/>
            </a:pPr>
            <a:r>
              <a:rPr lang="sv-SE" dirty="0"/>
              <a:t>Hur nära mitten är vi?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Arial"/>
              <a:buChar char="•"/>
            </a:pPr>
            <a:endParaRPr lang="sv-SE" dirty="0"/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Arial"/>
              <a:buChar char="•"/>
            </a:pPr>
            <a:r>
              <a:rPr lang="sv-SE" dirty="0"/>
              <a:t>Vilken spridning har vi?</a:t>
            </a:r>
          </a:p>
        </p:txBody>
      </p:sp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D4E0672A-1E67-B14C-BFE4-FC76A6EE61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018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38"/>
    </mc:Choice>
    <mc:Fallback xmlns="">
      <p:transition spd="slow" advTm="38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Två typer av fel</a:t>
            </a:r>
          </a:p>
        </p:txBody>
      </p:sp>
      <p:pic>
        <p:nvPicPr>
          <p:cNvPr id="3" name="Bildobjekt 2" descr="untitled2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 t="7103" r="14738"/>
          <a:stretch/>
        </p:blipFill>
        <p:spPr>
          <a:xfrm>
            <a:off x="843686" y="2844052"/>
            <a:ext cx="3724835" cy="3855601"/>
          </a:xfrm>
          <a:prstGeom prst="rect">
            <a:avLst/>
          </a:prstGeom>
        </p:spPr>
      </p:pic>
      <p:pic>
        <p:nvPicPr>
          <p:cNvPr id="4" name="Bildobjekt 3" descr="untitled2.tif"/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"/>
          <a:stretch/>
        </p:blipFill>
        <p:spPr>
          <a:xfrm>
            <a:off x="103535" y="2534249"/>
            <a:ext cx="5291183" cy="416052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1767253" y="2633056"/>
            <a:ext cx="185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Systematiskt</a:t>
            </a:r>
            <a:r>
              <a:rPr lang="en-GB" sz="1400" dirty="0"/>
              <a:t> </a:t>
            </a:r>
            <a:r>
              <a:rPr lang="en-GB" sz="1400" dirty="0" err="1"/>
              <a:t>fel</a:t>
            </a:r>
            <a:r>
              <a:rPr lang="en-GB" sz="1400" dirty="0"/>
              <a:t> (bias)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FD9D155-BA2D-5E40-A49D-2BCE8A167E5B}"/>
              </a:ext>
            </a:extLst>
          </p:cNvPr>
          <p:cNvSpPr txBox="1"/>
          <p:nvPr/>
        </p:nvSpPr>
        <p:spPr>
          <a:xfrm>
            <a:off x="4965925" y="3188043"/>
            <a:ext cx="4068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>
                  <a:lumMod val="75000"/>
                </a:schemeClr>
              </a:buClr>
              <a:buFont typeface="Arial"/>
              <a:buChar char="•"/>
            </a:pPr>
            <a:r>
              <a:rPr lang="sv-SE" dirty="0"/>
              <a:t>Ger konstant en avvikelse 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Arial"/>
              <a:buChar char="•"/>
            </a:pPr>
            <a:endParaRPr lang="sv-SE" dirty="0"/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Arial"/>
              <a:buChar char="•"/>
            </a:pPr>
            <a:r>
              <a:rPr lang="sv-SE" dirty="0"/>
              <a:t>Om felet upptäcks kan man oftast korrigera resultaten genom </a:t>
            </a:r>
            <a:r>
              <a:rPr lang="sv-SE" dirty="0" err="1"/>
              <a:t>omkalibrering</a:t>
            </a:r>
            <a:r>
              <a:rPr lang="sv-SE" dirty="0"/>
              <a:t> av utrustningen eller justera </a:t>
            </a:r>
            <a:r>
              <a:rPr lang="sv-SE" dirty="0" err="1"/>
              <a:t>datat</a:t>
            </a:r>
            <a:r>
              <a:rPr lang="sv-SE" dirty="0"/>
              <a:t> i efterhand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Arial"/>
              <a:buChar char="•"/>
            </a:pPr>
            <a:endParaRPr lang="sv-SE" dirty="0"/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Arial"/>
              <a:buChar char="•"/>
            </a:pPr>
            <a:r>
              <a:rPr lang="sv-SE" dirty="0"/>
              <a:t>Kan vara svåra att upptäcka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18F9E3C-CCA0-0C40-9BD3-2A167518B6C7}"/>
              </a:ext>
            </a:extLst>
          </p:cNvPr>
          <p:cNvSpPr txBox="1"/>
          <p:nvPr/>
        </p:nvSpPr>
        <p:spPr>
          <a:xfrm>
            <a:off x="3589489" y="5732209"/>
            <a:ext cx="1196802" cy="461665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sv-SE" sz="1200" dirty="0"/>
              <a:t>Medelvärde: 2.73</a:t>
            </a:r>
          </a:p>
          <a:p>
            <a:r>
              <a:rPr lang="sv-SE" sz="1200" dirty="0"/>
              <a:t>SD: 0.15</a:t>
            </a:r>
          </a:p>
        </p:txBody>
      </p:sp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DE1BEE79-62EE-C846-A562-690FFBF662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41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47"/>
    </mc:Choice>
    <mc:Fallback xmlns="">
      <p:transition spd="slow" advTm="134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untitled2.tif">
            <a:extLst>
              <a:ext uri="{FF2B5EF4-FFF2-40B4-BE49-F238E27FC236}">
                <a16:creationId xmlns:a16="http://schemas.microsoft.com/office/drawing/2014/main" id="{DBF07029-693B-0F42-A07D-C9E62F5995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"/>
          <a:stretch/>
        </p:blipFill>
        <p:spPr>
          <a:xfrm>
            <a:off x="91178" y="2534249"/>
            <a:ext cx="5291183" cy="416052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36779E2-B6AC-574A-A1B0-9FCE069EC4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79" t="5925" r="15657"/>
          <a:stretch/>
        </p:blipFill>
        <p:spPr>
          <a:xfrm>
            <a:off x="5086349" y="2788920"/>
            <a:ext cx="3783331" cy="389892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Två typer av fel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8E11A0F-6FCD-3543-965D-02BFAA554B4F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13213" r="12739"/>
          <a:stretch/>
        </p:blipFill>
        <p:spPr>
          <a:xfrm>
            <a:off x="4942703" y="2542797"/>
            <a:ext cx="4093200" cy="4144500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6309790" y="2633056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Slumpmässigt</a:t>
            </a:r>
            <a:r>
              <a:rPr lang="en-GB" sz="1400" dirty="0"/>
              <a:t> </a:t>
            </a:r>
            <a:r>
              <a:rPr lang="en-GB" sz="1400" dirty="0" err="1"/>
              <a:t>fel</a:t>
            </a:r>
            <a:endParaRPr lang="en-GB" sz="1400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E43FABD2-44E9-3A4B-A20D-91C8587E299E}"/>
              </a:ext>
            </a:extLst>
          </p:cNvPr>
          <p:cNvSpPr txBox="1"/>
          <p:nvPr/>
        </p:nvSpPr>
        <p:spPr>
          <a:xfrm>
            <a:off x="1767253" y="2633056"/>
            <a:ext cx="185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Systematiskt</a:t>
            </a:r>
            <a:r>
              <a:rPr lang="en-GB" sz="1400" dirty="0"/>
              <a:t> </a:t>
            </a:r>
            <a:r>
              <a:rPr lang="en-GB" sz="1400" dirty="0" err="1"/>
              <a:t>fel</a:t>
            </a:r>
            <a:r>
              <a:rPr lang="en-GB" sz="1400" dirty="0"/>
              <a:t> (bias)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E8476DA8-6135-3C45-A131-0018A000768B}"/>
              </a:ext>
            </a:extLst>
          </p:cNvPr>
          <p:cNvSpPr txBox="1"/>
          <p:nvPr/>
        </p:nvSpPr>
        <p:spPr>
          <a:xfrm>
            <a:off x="3589489" y="5732209"/>
            <a:ext cx="829714" cy="461665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sv-SE" sz="1200" dirty="0"/>
              <a:t>Medel: 2.73</a:t>
            </a:r>
          </a:p>
          <a:p>
            <a:r>
              <a:rPr lang="sv-SE" sz="1200" dirty="0"/>
              <a:t>SD: 0.15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7669A60-3CB0-1847-B470-7211BC5BAA95}"/>
              </a:ext>
            </a:extLst>
          </p:cNvPr>
          <p:cNvSpPr txBox="1"/>
          <p:nvPr/>
        </p:nvSpPr>
        <p:spPr>
          <a:xfrm>
            <a:off x="7901566" y="5732208"/>
            <a:ext cx="969176" cy="461665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sv-SE" sz="1200" dirty="0"/>
              <a:t>Medel: -0.84  </a:t>
            </a:r>
          </a:p>
          <a:p>
            <a:r>
              <a:rPr lang="sv-SE" sz="1200" dirty="0"/>
              <a:t>SD: 1.76</a:t>
            </a:r>
          </a:p>
        </p:txBody>
      </p:sp>
      <p:pic>
        <p:nvPicPr>
          <p:cNvPr id="14" name="Ljud 13">
            <a:hlinkClick r:id="" action="ppaction://media"/>
            <a:extLst>
              <a:ext uri="{FF2B5EF4-FFF2-40B4-BE49-F238E27FC236}">
                <a16:creationId xmlns:a16="http://schemas.microsoft.com/office/drawing/2014/main" id="{40DDF1F7-6C36-2A4E-BE27-E12BE20C03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33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30"/>
    </mc:Choice>
    <mc:Fallback xmlns="">
      <p:transition spd="slow" advTm="37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8EB2D78-F9FC-E348-984A-4A663B2AB7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13" r="12739"/>
          <a:stretch/>
        </p:blipFill>
        <p:spPr>
          <a:xfrm>
            <a:off x="4942703" y="2542797"/>
            <a:ext cx="4091966" cy="4144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Två typer av fel</a:t>
            </a:r>
          </a:p>
        </p:txBody>
      </p:sp>
      <p:pic>
        <p:nvPicPr>
          <p:cNvPr id="9" name="Bildobjekt 8" descr="untitled3.t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r="13618"/>
          <a:stretch/>
        </p:blipFill>
        <p:spPr>
          <a:xfrm>
            <a:off x="5086206" y="2536931"/>
            <a:ext cx="3902338" cy="4150365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6309790" y="2633056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Slumpmässigt</a:t>
            </a:r>
            <a:r>
              <a:rPr lang="en-GB" sz="1400" dirty="0"/>
              <a:t> </a:t>
            </a:r>
            <a:r>
              <a:rPr lang="en-GB" sz="1400" dirty="0" err="1"/>
              <a:t>fel</a:t>
            </a:r>
            <a:endParaRPr lang="en-GB" sz="1400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F65129B-B955-0941-9D87-F7259ACC4BD5}"/>
              </a:ext>
            </a:extLst>
          </p:cNvPr>
          <p:cNvSpPr txBox="1"/>
          <p:nvPr/>
        </p:nvSpPr>
        <p:spPr>
          <a:xfrm>
            <a:off x="457200" y="3003848"/>
            <a:ext cx="44393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Går ej att korrigera i efterhand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Kan förbättras genom att mäta flera ggr (</a:t>
            </a:r>
            <a:r>
              <a:rPr lang="sv-SE" dirty="0" err="1"/>
              <a:t>medelvärdesbilda</a:t>
            </a:r>
            <a:r>
              <a:rPr lang="sv-SE" dirty="0"/>
              <a:t> bort avvikelserna)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Kan vara svårt om mätningen tar lång tid eller om det sanna värdet ändras snabbt</a:t>
            </a:r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Oönskad</a:t>
            </a:r>
            <a:r>
              <a:rPr lang="en-US" dirty="0"/>
              <a:t> </a:t>
            </a:r>
            <a:r>
              <a:rPr lang="en-US" dirty="0" err="1"/>
              <a:t>fysiologisk</a:t>
            </a:r>
            <a:r>
              <a:rPr lang="en-US" dirty="0"/>
              <a:t> variation i det </a:t>
            </a:r>
            <a:r>
              <a:rPr lang="en-US" dirty="0" err="1"/>
              <a:t>sanna</a:t>
            </a:r>
            <a:r>
              <a:rPr lang="en-US" dirty="0"/>
              <a:t> </a:t>
            </a:r>
            <a:r>
              <a:rPr lang="en-US" dirty="0" err="1"/>
              <a:t>värdet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bidrar</a:t>
            </a:r>
            <a:r>
              <a:rPr lang="en-US" dirty="0"/>
              <a:t> till </a:t>
            </a:r>
            <a:r>
              <a:rPr lang="en-US" dirty="0" err="1"/>
              <a:t>låg</a:t>
            </a:r>
            <a:r>
              <a:rPr lang="en-US" dirty="0"/>
              <a:t> precision</a:t>
            </a:r>
          </a:p>
          <a:p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1C9232A-E210-2448-9DCD-356B4C6CEE7D}"/>
              </a:ext>
            </a:extLst>
          </p:cNvPr>
          <p:cNvSpPr txBox="1"/>
          <p:nvPr/>
        </p:nvSpPr>
        <p:spPr>
          <a:xfrm>
            <a:off x="7901566" y="5732208"/>
            <a:ext cx="969176" cy="461665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sv-SE" sz="1200" dirty="0"/>
              <a:t>Medel: -0.84  </a:t>
            </a:r>
          </a:p>
          <a:p>
            <a:r>
              <a:rPr lang="sv-SE" sz="1200" dirty="0"/>
              <a:t>SD: 1.76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2EF4AD5-C2CD-B749-B47B-FE8B17126DFA}"/>
              </a:ext>
            </a:extLst>
          </p:cNvPr>
          <p:cNvSpPr txBox="1"/>
          <p:nvPr/>
        </p:nvSpPr>
        <p:spPr>
          <a:xfrm>
            <a:off x="7901566" y="5732208"/>
            <a:ext cx="919482" cy="461665"/>
          </a:xfrm>
          <a:prstGeom prst="rect">
            <a:avLst/>
          </a:prstGeom>
          <a:solidFill>
            <a:schemeClr val="bg1"/>
          </a:solidFill>
        </p:spPr>
        <p:txBody>
          <a:bodyPr wrap="none" lIns="0" rtlCol="0">
            <a:spAutoFit/>
          </a:bodyPr>
          <a:lstStyle/>
          <a:p>
            <a:r>
              <a:rPr lang="sv-SE" sz="1200" dirty="0"/>
              <a:t>Medel: 0.02  </a:t>
            </a:r>
          </a:p>
          <a:p>
            <a:r>
              <a:rPr lang="sv-SE" sz="1200" dirty="0"/>
              <a:t>SD: 1.78</a:t>
            </a:r>
          </a:p>
        </p:txBody>
      </p:sp>
      <p:pic>
        <p:nvPicPr>
          <p:cNvPr id="12" name="Ljud 11">
            <a:hlinkClick r:id="" action="ppaction://media"/>
            <a:extLst>
              <a:ext uri="{FF2B5EF4-FFF2-40B4-BE49-F238E27FC236}">
                <a16:creationId xmlns:a16="http://schemas.microsoft.com/office/drawing/2014/main" id="{E9947434-F221-4449-A1CC-CCFF53D2AA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131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42"/>
    </mc:Choice>
    <mc:Fallback xmlns="">
      <p:transition spd="slow" advTm="108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1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64599031-300E-A142-82A0-578A6D7A5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4182533"/>
          </a:xfrm>
        </p:spPr>
        <p:txBody>
          <a:bodyPr>
            <a:normAutofit/>
          </a:bodyPr>
          <a:lstStyle/>
          <a:p>
            <a:r>
              <a:rPr lang="en-US" dirty="0" err="1"/>
              <a:t>Onoggrannhet</a:t>
            </a:r>
            <a:r>
              <a:rPr lang="en-US" dirty="0"/>
              <a:t> i </a:t>
            </a:r>
            <a:r>
              <a:rPr lang="en-US" dirty="0" err="1"/>
              <a:t>själva</a:t>
            </a:r>
            <a:r>
              <a:rPr lang="en-US" dirty="0"/>
              <a:t> </a:t>
            </a:r>
            <a:r>
              <a:rPr lang="en-US" dirty="0" err="1"/>
              <a:t>sensorn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Onoggranhet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uppstår</a:t>
            </a:r>
            <a:r>
              <a:rPr lang="en-US" dirty="0"/>
              <a:t> </a:t>
            </a:r>
            <a:r>
              <a:rPr lang="en-US" dirty="0" err="1"/>
              <a:t>pga</a:t>
            </a:r>
            <a:r>
              <a:rPr lang="en-US" dirty="0"/>
              <a:t> </a:t>
            </a:r>
            <a:r>
              <a:rPr lang="en-US" dirty="0" err="1"/>
              <a:t>mätsituationen</a:t>
            </a:r>
            <a:endParaRPr lang="en-US" dirty="0"/>
          </a:p>
          <a:p>
            <a:pPr lvl="1"/>
            <a:r>
              <a:rPr lang="en-US" dirty="0" err="1"/>
              <a:t>Handhavandefel</a:t>
            </a:r>
            <a:r>
              <a:rPr lang="en-US" dirty="0"/>
              <a:t>,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inkorrekt</a:t>
            </a:r>
            <a:r>
              <a:rPr lang="en-US" dirty="0"/>
              <a:t> </a:t>
            </a:r>
            <a:r>
              <a:rPr lang="en-US" dirty="0" err="1"/>
              <a:t>placering</a:t>
            </a:r>
            <a:r>
              <a:rPr lang="en-US" dirty="0"/>
              <a:t> av </a:t>
            </a:r>
            <a:r>
              <a:rPr lang="en-US" dirty="0" err="1"/>
              <a:t>en</a:t>
            </a:r>
            <a:r>
              <a:rPr lang="en-US" dirty="0"/>
              <a:t> sensor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inkorrekt</a:t>
            </a:r>
            <a:r>
              <a:rPr lang="en-US" dirty="0"/>
              <a:t> </a:t>
            </a:r>
            <a:r>
              <a:rPr lang="en-US" dirty="0" err="1"/>
              <a:t>kalibrering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Variation i den </a:t>
            </a:r>
            <a:r>
              <a:rPr lang="en-US" dirty="0" err="1"/>
              <a:t>fysiologiska</a:t>
            </a:r>
            <a:r>
              <a:rPr lang="en-US" dirty="0"/>
              <a:t> </a:t>
            </a:r>
            <a:r>
              <a:rPr lang="en-US" dirty="0" err="1"/>
              <a:t>storhet</a:t>
            </a:r>
            <a:r>
              <a:rPr lang="en-US" dirty="0"/>
              <a:t> vi </a:t>
            </a:r>
            <a:r>
              <a:rPr lang="en-US" dirty="0" err="1"/>
              <a:t>vill</a:t>
            </a:r>
            <a:r>
              <a:rPr lang="en-US" dirty="0"/>
              <a:t> </a:t>
            </a:r>
            <a:r>
              <a:rPr lang="en-US" dirty="0" err="1"/>
              <a:t>mäta</a:t>
            </a:r>
            <a:endParaRPr lang="en-US" dirty="0"/>
          </a:p>
          <a:p>
            <a:pPr lvl="1"/>
            <a:r>
              <a:rPr lang="en-US" dirty="0"/>
              <a:t>Variation i det </a:t>
            </a:r>
            <a:r>
              <a:rPr lang="en-US" dirty="0" err="1"/>
              <a:t>sanna</a:t>
            </a:r>
            <a:r>
              <a:rPr lang="en-US" dirty="0"/>
              <a:t> </a:t>
            </a:r>
            <a:r>
              <a:rPr lang="en-US" dirty="0" err="1"/>
              <a:t>värdet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bidrar</a:t>
            </a:r>
            <a:r>
              <a:rPr lang="en-US" dirty="0"/>
              <a:t> till </a:t>
            </a:r>
            <a:r>
              <a:rPr lang="en-US" dirty="0" err="1"/>
              <a:t>låg</a:t>
            </a:r>
            <a:r>
              <a:rPr lang="en-US" dirty="0"/>
              <a:t> precision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70FFE18C-DF42-FD4C-8C4B-A684F1237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Orsaker</a:t>
            </a:r>
            <a:r>
              <a:rPr lang="en-US" dirty="0"/>
              <a:t> till </a:t>
            </a:r>
            <a:r>
              <a:rPr lang="en-US" dirty="0" err="1"/>
              <a:t>fel</a:t>
            </a:r>
            <a:r>
              <a:rPr lang="en-US" dirty="0"/>
              <a:t>/variation</a:t>
            </a:r>
          </a:p>
        </p:txBody>
      </p:sp>
      <p:pic>
        <p:nvPicPr>
          <p:cNvPr id="11" name="Ljud 10">
            <a:hlinkClick r:id="" action="ppaction://media"/>
            <a:extLst>
              <a:ext uri="{FF2B5EF4-FFF2-40B4-BE49-F238E27FC236}">
                <a16:creationId xmlns:a16="http://schemas.microsoft.com/office/drawing/2014/main" id="{F8D71A93-1203-CF46-9598-36DC003B0B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16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76"/>
    </mc:Choice>
    <mc:Fallback xmlns="">
      <p:transition spd="slow" advTm="78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latshållare för innehåll 2">
                <a:extLst>
                  <a:ext uri="{FF2B5EF4-FFF2-40B4-BE49-F238E27FC236}">
                    <a16:creationId xmlns:a16="http://schemas.microsoft.com/office/drawing/2014/main" id="{3AE3CEFF-1AE9-3649-A0EB-F7F05AA242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342900" lvl="1" indent="-342900">
                  <a:buClr>
                    <a:schemeClr val="bg2">
                      <a:lumMod val="50000"/>
                    </a:schemeClr>
                  </a:buClr>
                </a:pPr>
                <a:r>
                  <a:rPr lang="sv-SE" sz="2400" dirty="0"/>
                  <a:t>Det man vanligtvis presenterar är ju mätosäkerhet eller ”onoggrannhet”</a:t>
                </a:r>
              </a:p>
              <a:p>
                <a:pPr marL="342900" lvl="1" indent="-342900">
                  <a:buClr>
                    <a:schemeClr val="bg2">
                      <a:lumMod val="50000"/>
                    </a:schemeClr>
                  </a:buClr>
                </a:pPr>
                <a:endParaRPr lang="sv-SE" sz="2400" dirty="0">
                  <a:solidFill>
                    <a:srgbClr val="FF0000"/>
                  </a:solidFill>
                </a:endParaRPr>
              </a:p>
              <a:p>
                <a:pPr marL="342900" lvl="1" indent="-342900">
                  <a:buClr>
                    <a:schemeClr val="bg2">
                      <a:lumMod val="50000"/>
                    </a:schemeClr>
                  </a:buClr>
                </a:pPr>
                <a:r>
                  <a:rPr lang="sv-SE" sz="2400" dirty="0">
                    <a:solidFill>
                      <a:schemeClr val="tx1"/>
                    </a:solidFill>
                  </a:rPr>
                  <a:t>Presenteras som ett värde och under vilka förutsättningar det gäller,</a:t>
                </a:r>
                <a:r>
                  <a:rPr lang="sv-SE" sz="2400" dirty="0"/>
                  <a:t> </a:t>
                </a:r>
              </a:p>
              <a:p>
                <a:pPr marL="800100" lvl="2" indent="-342900">
                  <a:buClr>
                    <a:schemeClr val="bg2">
                      <a:lumMod val="50000"/>
                    </a:schemeClr>
                  </a:buClr>
                </a:pPr>
                <a:r>
                  <a:rPr lang="sv-SE" sz="2200" dirty="0">
                    <a:solidFill>
                      <a:schemeClr val="tx1"/>
                    </a:solidFill>
                  </a:rPr>
                  <a:t>t.ex. </a:t>
                </a:r>
                <a14:m>
                  <m:oMath xmlns:m="http://schemas.openxmlformats.org/officeDocument/2006/math">
                    <m:r>
                      <a:rPr lang="sv-SE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±0.2°</m:t>
                    </m:r>
                  </m:oMath>
                </a14:m>
                <a:r>
                  <a:rPr lang="sv-SE" sz="2200" dirty="0">
                    <a:solidFill>
                      <a:schemeClr val="tx1"/>
                    </a:solidFill>
                  </a:rPr>
                  <a:t> C inom spannet 35</a:t>
                </a:r>
                <a14:m>
                  <m:oMath xmlns:m="http://schemas.openxmlformats.org/officeDocument/2006/math">
                    <m:r>
                      <a:rPr lang="sv-SE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sv-SE" sz="2200" dirty="0">
                    <a:solidFill>
                      <a:schemeClr val="tx1"/>
                    </a:solidFill>
                  </a:rPr>
                  <a:t>-45</a:t>
                </a:r>
                <a14:m>
                  <m:oMath xmlns:m="http://schemas.openxmlformats.org/officeDocument/2006/math">
                    <m:r>
                      <a:rPr lang="sv-SE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sv-SE" sz="22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342900" lvl="1" indent="-342900">
                  <a:buClr>
                    <a:schemeClr val="bg2">
                      <a:lumMod val="50000"/>
                    </a:schemeClr>
                  </a:buClr>
                </a:pPr>
                <a:endParaRPr lang="sv-SE" sz="2400" dirty="0">
                  <a:solidFill>
                    <a:schemeClr val="tx1"/>
                  </a:solidFill>
                </a:endParaRPr>
              </a:p>
              <a:p>
                <a:pPr marL="342900" lvl="1" indent="-342900">
                  <a:buClr>
                    <a:schemeClr val="bg2">
                      <a:lumMod val="50000"/>
                    </a:schemeClr>
                  </a:buClr>
                </a:pPr>
                <a:r>
                  <a:rPr lang="sv-SE" sz="2400" dirty="0">
                    <a:solidFill>
                      <a:schemeClr val="tx1"/>
                    </a:solidFill>
                  </a:rPr>
                  <a:t>Mätosäkerheten kan påverka hur många decimaler man bör använda sig av när man presenterar mätvärden</a:t>
                </a:r>
              </a:p>
              <a:p>
                <a:pPr marL="800100" lvl="2" indent="-342900">
                  <a:buClr>
                    <a:schemeClr val="bg2">
                      <a:lumMod val="50000"/>
                    </a:schemeClr>
                  </a:buClr>
                </a:pPr>
                <a:r>
                  <a:rPr lang="sv-SE" sz="2200" dirty="0"/>
                  <a:t>o</a:t>
                </a:r>
                <a:r>
                  <a:rPr lang="sv-SE" sz="2200" dirty="0">
                    <a:solidFill>
                      <a:schemeClr val="tx1"/>
                    </a:solidFill>
                  </a:rPr>
                  <a:t>m osäkerheten är </a:t>
                </a:r>
                <a14:m>
                  <m:oMath xmlns:m="http://schemas.openxmlformats.org/officeDocument/2006/math">
                    <m:r>
                      <a:rPr lang="sv-SE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±0.2°</m:t>
                    </m:r>
                  </m:oMath>
                </a14:m>
                <a:r>
                  <a:rPr lang="sv-SE" sz="2200" dirty="0"/>
                  <a:t> C så bör det presenterade värdet inte ha fler än en decimal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Platshållare för innehåll 2">
                <a:extLst>
                  <a:ext uri="{FF2B5EF4-FFF2-40B4-BE49-F238E27FC236}">
                    <a16:creationId xmlns:a16="http://schemas.microsoft.com/office/drawing/2014/main" id="{3AE3CEFF-1AE9-3649-A0EB-F7F05AA242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6"/>
                <a:stretch>
                  <a:fillRect l="-856" t="-2930" r="-685" b="-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Presentation av Noggrannhet</a:t>
            </a:r>
          </a:p>
        </p:txBody>
      </p:sp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80B08D75-E6BC-C94C-BB17-5883425232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34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51"/>
    </mc:Choice>
    <mc:Fallback xmlns="">
      <p:transition spd="slow" advTm="85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8|1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58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5|14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2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31.3|5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30.8|13.6|3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3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7.6|4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5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ågform">
  <a:themeElements>
    <a:clrScheme name="Våg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åg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åg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BDD3F2308DD70489748AFCFBD829917" ma:contentTypeVersion="5" ma:contentTypeDescription="Skapa ett nytt dokument." ma:contentTypeScope="" ma:versionID="4cca7817f592c41682cf59fecd42171e">
  <xsd:schema xmlns:xsd="http://www.w3.org/2001/XMLSchema" xmlns:xs="http://www.w3.org/2001/XMLSchema" xmlns:p="http://schemas.microsoft.com/office/2006/metadata/properties" xmlns:ns2="bb5edce1-8301-4e5d-b23d-37ca302aec4a" xmlns:ns3="61c24ab2-9ed3-454a-958e-c752c4ed4977" targetNamespace="http://schemas.microsoft.com/office/2006/metadata/properties" ma:root="true" ma:fieldsID="6d883e0c0578d124d29da0094612e12c" ns2:_="" ns3:_="">
    <xsd:import namespace="bb5edce1-8301-4e5d-b23d-37ca302aec4a"/>
    <xsd:import namespace="61c24ab2-9ed3-454a-958e-c752c4ed4977"/>
    <xsd:element name="properties">
      <xsd:complexType>
        <xsd:sequence>
          <xsd:element name="documentManagement">
            <xsd:complexType>
              <xsd:all>
                <xsd:element ref="ns2:_lisam_Description" minOccurs="0"/>
                <xsd:element ref="ns3:_lisam_PublishedVersion" minOccurs="0"/>
                <xsd:element ref="ns3:MediaServiceMetadata" minOccurs="0"/>
                <xsd:element ref="ns3:MediaServiceFastMetadata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5edce1-8301-4e5d-b23d-37ca302aec4a" elementFormDefault="qualified">
    <xsd:import namespace="http://schemas.microsoft.com/office/2006/documentManagement/types"/>
    <xsd:import namespace="http://schemas.microsoft.com/office/infopath/2007/PartnerControls"/>
    <xsd:element name="_lisam_Description" ma:index="8" nillable="true" ma:displayName="Beskrivning" ma:internalName="_lisam_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24ab2-9ed3-454a-958e-c752c4ed4977" elementFormDefault="qualified">
    <xsd:import namespace="http://schemas.microsoft.com/office/2006/documentManagement/types"/>
    <xsd:import namespace="http://schemas.microsoft.com/office/infopath/2007/PartnerControls"/>
    <xsd:element name="_lisam_PublishedVersion" ma:index="9" nillable="true" ma:displayName="Published Version" ma:internalName="_lisam_PublishedVersion">
      <xsd:simpleType>
        <xsd:restriction base="dms:Text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lisam_PublishedVersion xmlns="61c24ab2-9ed3-454a-958e-c752c4ed4977" xsi:nil="true"/>
    <_lisam_Description xmlns="bb5edce1-8301-4e5d-b23d-37ca302aec4a" xsi:nil="true"/>
  </documentManagement>
</p:properties>
</file>

<file path=customXml/itemProps1.xml><?xml version="1.0" encoding="utf-8"?>
<ds:datastoreItem xmlns:ds="http://schemas.openxmlformats.org/officeDocument/2006/customXml" ds:itemID="{66AC5721-8F71-425E-98EC-D374A6578A1C}"/>
</file>

<file path=customXml/itemProps2.xml><?xml version="1.0" encoding="utf-8"?>
<ds:datastoreItem xmlns:ds="http://schemas.openxmlformats.org/officeDocument/2006/customXml" ds:itemID="{0C41A5F9-FB1D-44F7-B2BC-FED5F3B18486}"/>
</file>

<file path=customXml/itemProps3.xml><?xml version="1.0" encoding="utf-8"?>
<ds:datastoreItem xmlns:ds="http://schemas.openxmlformats.org/officeDocument/2006/customXml" ds:itemID="{CE863117-9AC4-4EE0-ABCD-F6EEA5950330}"/>
</file>

<file path=docProps/app.xml><?xml version="1.0" encoding="utf-8"?>
<Properties xmlns="http://schemas.openxmlformats.org/officeDocument/2006/extended-properties" xmlns:vt="http://schemas.openxmlformats.org/officeDocument/2006/docPropsVTypes">
  <Template>test.thmx</Template>
  <TotalTime>4059</TotalTime>
  <Words>597</Words>
  <Application>Microsoft Macintosh PowerPoint</Application>
  <PresentationFormat>Bildspel på skärmen (4:3)</PresentationFormat>
  <Paragraphs>151</Paragraphs>
  <Slides>17</Slides>
  <Notes>15</Notes>
  <HiddenSlides>0</HiddenSlides>
  <MMClips>17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3" baseType="lpstr">
      <vt:lpstr>Arial</vt:lpstr>
      <vt:lpstr>Calibri</vt:lpstr>
      <vt:lpstr>Cambria Math</vt:lpstr>
      <vt:lpstr>Candara</vt:lpstr>
      <vt:lpstr>Symbol</vt:lpstr>
      <vt:lpstr>Vågform</vt:lpstr>
      <vt:lpstr>Tema 3: Mätning av temperatur, tryck och flöde, respiration och ämnesomsättning </vt:lpstr>
      <vt:lpstr>Tema 3</vt:lpstr>
      <vt:lpstr>Mätteknik: Noggrannhet</vt:lpstr>
      <vt:lpstr>Mätteknik: Noggrannhet</vt:lpstr>
      <vt:lpstr>Två typer av fel</vt:lpstr>
      <vt:lpstr>Två typer av fel</vt:lpstr>
      <vt:lpstr>Två typer av fel</vt:lpstr>
      <vt:lpstr>Orsaker till fel/variation</vt:lpstr>
      <vt:lpstr>Presentation av Noggrannhet</vt:lpstr>
      <vt:lpstr>Temperaturmätningar</vt:lpstr>
      <vt:lpstr>Kroppstemperatur</vt:lpstr>
      <vt:lpstr>Vad är viktigast?</vt:lpstr>
      <vt:lpstr>Vad är viktigast?</vt:lpstr>
      <vt:lpstr>Tillämpningar</vt:lpstr>
      <vt:lpstr>Tillämpningar</vt:lpstr>
      <vt:lpstr>Tillämpningar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Petter Holmlund</dc:creator>
  <cp:lastModifiedBy>Åsa Holmner</cp:lastModifiedBy>
  <cp:revision>138</cp:revision>
  <dcterms:created xsi:type="dcterms:W3CDTF">2020-10-05T11:54:58Z</dcterms:created>
  <dcterms:modified xsi:type="dcterms:W3CDTF">2020-11-17T12:35:14Z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0x010100FBDD3F2308DD70489748AFCFBD829917</vt:lpwstr>
  </property>
</Properties>
</file>